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3" r:id="rId7"/>
    <p:sldId id="265" r:id="rId8"/>
    <p:sldId id="272" r:id="rId9"/>
    <p:sldId id="273" r:id="rId10"/>
    <p:sldId id="274" r:id="rId11"/>
    <p:sldId id="275" r:id="rId12"/>
    <p:sldId id="276" r:id="rId13"/>
    <p:sldId id="271" r:id="rId14"/>
    <p:sldId id="266" r:id="rId15"/>
    <p:sldId id="269" r:id="rId16"/>
    <p:sldId id="27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C7B312-5038-400C-BD1F-77D63CA8F7E6}" type="doc">
      <dgm:prSet loTypeId="urn:microsoft.com/office/officeart/2005/8/layout/funnel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207E64D4-7CEB-46CD-8431-DB964A86651A}">
      <dgm:prSet phldrT="[Tekst]"/>
      <dgm:spPr/>
      <dgm:t>
        <a:bodyPr/>
        <a:lstStyle/>
        <a:p>
          <a:r>
            <a:rPr lang="nl-NL" dirty="0">
              <a:solidFill>
                <a:schemeClr val="bg1"/>
              </a:solidFill>
            </a:rPr>
            <a:t>veiligheid</a:t>
          </a:r>
        </a:p>
      </dgm:t>
    </dgm:pt>
    <dgm:pt modelId="{4F49DB20-FDF2-4347-A2D3-AB3BFAD4F141}" type="parTrans" cxnId="{6B190F2F-26BC-422A-BA95-01FF8FA97927}">
      <dgm:prSet/>
      <dgm:spPr/>
      <dgm:t>
        <a:bodyPr/>
        <a:lstStyle/>
        <a:p>
          <a:endParaRPr lang="nl-NL"/>
        </a:p>
      </dgm:t>
    </dgm:pt>
    <dgm:pt modelId="{C5A661E4-937D-4155-B0B4-84228D3C7902}" type="sibTrans" cxnId="{6B190F2F-26BC-422A-BA95-01FF8FA97927}">
      <dgm:prSet/>
      <dgm:spPr/>
      <dgm:t>
        <a:bodyPr/>
        <a:lstStyle/>
        <a:p>
          <a:endParaRPr lang="nl-NL"/>
        </a:p>
      </dgm:t>
    </dgm:pt>
    <dgm:pt modelId="{0BE1A5F4-A1FA-4D3A-BB92-117949A2C3E4}">
      <dgm:prSet phldrT="[Tekst]"/>
      <dgm:spPr/>
      <dgm:t>
        <a:bodyPr/>
        <a:lstStyle/>
        <a:p>
          <a:r>
            <a:rPr lang="nl-NL" dirty="0">
              <a:solidFill>
                <a:schemeClr val="bg1"/>
              </a:solidFill>
            </a:rPr>
            <a:t>invloed</a:t>
          </a:r>
        </a:p>
      </dgm:t>
    </dgm:pt>
    <dgm:pt modelId="{AA466E27-0B28-4D99-AA13-686C227366DE}" type="parTrans" cxnId="{DCC0BDB0-DEC8-4408-BB15-7195A29ECEE4}">
      <dgm:prSet/>
      <dgm:spPr/>
      <dgm:t>
        <a:bodyPr/>
        <a:lstStyle/>
        <a:p>
          <a:endParaRPr lang="nl-NL"/>
        </a:p>
      </dgm:t>
    </dgm:pt>
    <dgm:pt modelId="{6B79500B-E171-4AE2-9EE1-6E62C6C49245}" type="sibTrans" cxnId="{DCC0BDB0-DEC8-4408-BB15-7195A29ECEE4}">
      <dgm:prSet/>
      <dgm:spPr/>
      <dgm:t>
        <a:bodyPr/>
        <a:lstStyle/>
        <a:p>
          <a:endParaRPr lang="nl-NL"/>
        </a:p>
      </dgm:t>
    </dgm:pt>
    <dgm:pt modelId="{35749256-4350-4F0E-ACBE-2536E5698822}">
      <dgm:prSet phldrT="[Tekst]"/>
      <dgm:spPr/>
      <dgm:t>
        <a:bodyPr/>
        <a:lstStyle/>
        <a:p>
          <a:r>
            <a:rPr lang="nl-NL" dirty="0">
              <a:solidFill>
                <a:schemeClr val="bg1"/>
              </a:solidFill>
            </a:rPr>
            <a:t>Persoonlijk contact</a:t>
          </a:r>
        </a:p>
      </dgm:t>
    </dgm:pt>
    <dgm:pt modelId="{26BBAFEB-9CE8-40EC-A437-7EF5ECEC4D8E}" type="parTrans" cxnId="{36471DF1-0BAE-4F5F-BBA9-9673989576FB}">
      <dgm:prSet/>
      <dgm:spPr/>
      <dgm:t>
        <a:bodyPr/>
        <a:lstStyle/>
        <a:p>
          <a:endParaRPr lang="nl-NL"/>
        </a:p>
      </dgm:t>
    </dgm:pt>
    <dgm:pt modelId="{5B2BFC01-539C-4B64-A927-D5759EE7BEA6}" type="sibTrans" cxnId="{36471DF1-0BAE-4F5F-BBA9-9673989576FB}">
      <dgm:prSet/>
      <dgm:spPr/>
      <dgm:t>
        <a:bodyPr/>
        <a:lstStyle/>
        <a:p>
          <a:endParaRPr lang="nl-NL"/>
        </a:p>
      </dgm:t>
    </dgm:pt>
    <dgm:pt modelId="{8F2E2567-836B-4204-A543-B8D252888989}">
      <dgm:prSet phldrT="[Tekst]"/>
      <dgm:spPr/>
      <dgm:t>
        <a:bodyPr/>
        <a:lstStyle/>
        <a:p>
          <a:r>
            <a:rPr lang="nl-NL" dirty="0"/>
            <a:t>Sfeer in de groep</a:t>
          </a:r>
        </a:p>
      </dgm:t>
    </dgm:pt>
    <dgm:pt modelId="{6B6B2F17-1260-44B8-ABF3-11EFF3E462F4}" type="parTrans" cxnId="{C88C81B8-E78C-4DCF-9476-4BFB45D37B9D}">
      <dgm:prSet/>
      <dgm:spPr/>
      <dgm:t>
        <a:bodyPr/>
        <a:lstStyle/>
        <a:p>
          <a:endParaRPr lang="nl-NL"/>
        </a:p>
      </dgm:t>
    </dgm:pt>
    <dgm:pt modelId="{75831ECE-6BA5-4016-8B39-951B2FBA61E3}" type="sibTrans" cxnId="{C88C81B8-E78C-4DCF-9476-4BFB45D37B9D}">
      <dgm:prSet/>
      <dgm:spPr/>
      <dgm:t>
        <a:bodyPr/>
        <a:lstStyle/>
        <a:p>
          <a:endParaRPr lang="nl-NL"/>
        </a:p>
      </dgm:t>
    </dgm:pt>
    <dgm:pt modelId="{BB4F6529-3333-4262-8CF7-0EF593E23D18}" type="pres">
      <dgm:prSet presAssocID="{B0C7B312-5038-400C-BD1F-77D63CA8F7E6}" presName="Name0" presStyleCnt="0">
        <dgm:presLayoutVars>
          <dgm:chMax val="4"/>
          <dgm:resizeHandles val="exact"/>
        </dgm:presLayoutVars>
      </dgm:prSet>
      <dgm:spPr/>
    </dgm:pt>
    <dgm:pt modelId="{739752D7-B581-4EB3-9799-F5B12C775352}" type="pres">
      <dgm:prSet presAssocID="{B0C7B312-5038-400C-BD1F-77D63CA8F7E6}" presName="ellipse" presStyleLbl="trBgShp" presStyleIdx="0" presStyleCnt="1"/>
      <dgm:spPr/>
    </dgm:pt>
    <dgm:pt modelId="{21433BD5-004A-4A84-A41A-E2C20D2549D5}" type="pres">
      <dgm:prSet presAssocID="{B0C7B312-5038-400C-BD1F-77D63CA8F7E6}" presName="arrow1" presStyleLbl="fgShp" presStyleIdx="0" presStyleCnt="1"/>
      <dgm:spPr/>
    </dgm:pt>
    <dgm:pt modelId="{41B880B5-D52F-4250-9C83-AEAF49C2F7B9}" type="pres">
      <dgm:prSet presAssocID="{B0C7B312-5038-400C-BD1F-77D63CA8F7E6}" presName="rectangle" presStyleLbl="revTx" presStyleIdx="0" presStyleCnt="1">
        <dgm:presLayoutVars>
          <dgm:bulletEnabled val="1"/>
        </dgm:presLayoutVars>
      </dgm:prSet>
      <dgm:spPr/>
    </dgm:pt>
    <dgm:pt modelId="{DBEBAE0E-0624-4EC4-967B-0F254B2C9384}" type="pres">
      <dgm:prSet presAssocID="{0BE1A5F4-A1FA-4D3A-BB92-117949A2C3E4}" presName="item1" presStyleLbl="node1" presStyleIdx="0" presStyleCnt="3" custLinFactNeighborX="896" custLinFactNeighborY="6009">
        <dgm:presLayoutVars>
          <dgm:bulletEnabled val="1"/>
        </dgm:presLayoutVars>
      </dgm:prSet>
      <dgm:spPr/>
    </dgm:pt>
    <dgm:pt modelId="{0392953A-001A-4311-8ABA-1103C587662E}" type="pres">
      <dgm:prSet presAssocID="{35749256-4350-4F0E-ACBE-2536E5698822}" presName="item2" presStyleLbl="node1" presStyleIdx="1" presStyleCnt="3">
        <dgm:presLayoutVars>
          <dgm:bulletEnabled val="1"/>
        </dgm:presLayoutVars>
      </dgm:prSet>
      <dgm:spPr/>
    </dgm:pt>
    <dgm:pt modelId="{4CF67F26-696F-467D-B569-6767097BE0AE}" type="pres">
      <dgm:prSet presAssocID="{8F2E2567-836B-4204-A543-B8D252888989}" presName="item3" presStyleLbl="node1" presStyleIdx="2" presStyleCnt="3">
        <dgm:presLayoutVars>
          <dgm:bulletEnabled val="1"/>
        </dgm:presLayoutVars>
      </dgm:prSet>
      <dgm:spPr/>
    </dgm:pt>
    <dgm:pt modelId="{3902C909-1F50-4C10-9949-2E1BBEF5FEB4}" type="pres">
      <dgm:prSet presAssocID="{B0C7B312-5038-400C-BD1F-77D63CA8F7E6}" presName="funnel" presStyleLbl="trAlignAcc1" presStyleIdx="0" presStyleCnt="1" custLinFactNeighborX="-595" custLinFactNeighborY="187"/>
      <dgm:spPr/>
    </dgm:pt>
  </dgm:ptLst>
  <dgm:cxnLst>
    <dgm:cxn modelId="{6B190F2F-26BC-422A-BA95-01FF8FA97927}" srcId="{B0C7B312-5038-400C-BD1F-77D63CA8F7E6}" destId="{207E64D4-7CEB-46CD-8431-DB964A86651A}" srcOrd="0" destOrd="0" parTransId="{4F49DB20-FDF2-4347-A2D3-AB3BFAD4F141}" sibTransId="{C5A661E4-937D-4155-B0B4-84228D3C7902}"/>
    <dgm:cxn modelId="{AD3E0396-68DB-4714-8A36-40EC5D988F4E}" type="presOf" srcId="{207E64D4-7CEB-46CD-8431-DB964A86651A}" destId="{4CF67F26-696F-467D-B569-6767097BE0AE}" srcOrd="0" destOrd="0" presId="urn:microsoft.com/office/officeart/2005/8/layout/funnel1"/>
    <dgm:cxn modelId="{EF9035A3-0C66-4C75-9A5A-0EAFE9FED077}" type="presOf" srcId="{35749256-4350-4F0E-ACBE-2536E5698822}" destId="{DBEBAE0E-0624-4EC4-967B-0F254B2C9384}" srcOrd="0" destOrd="0" presId="urn:microsoft.com/office/officeart/2005/8/layout/funnel1"/>
    <dgm:cxn modelId="{DCC0BDB0-DEC8-4408-BB15-7195A29ECEE4}" srcId="{B0C7B312-5038-400C-BD1F-77D63CA8F7E6}" destId="{0BE1A5F4-A1FA-4D3A-BB92-117949A2C3E4}" srcOrd="1" destOrd="0" parTransId="{AA466E27-0B28-4D99-AA13-686C227366DE}" sibTransId="{6B79500B-E171-4AE2-9EE1-6E62C6C49245}"/>
    <dgm:cxn modelId="{C88C81B8-E78C-4DCF-9476-4BFB45D37B9D}" srcId="{B0C7B312-5038-400C-BD1F-77D63CA8F7E6}" destId="{8F2E2567-836B-4204-A543-B8D252888989}" srcOrd="3" destOrd="0" parTransId="{6B6B2F17-1260-44B8-ABF3-11EFF3E462F4}" sibTransId="{75831ECE-6BA5-4016-8B39-951B2FBA61E3}"/>
    <dgm:cxn modelId="{5C393FD6-392C-4B99-BE1C-D74DEAF87E22}" type="presOf" srcId="{8F2E2567-836B-4204-A543-B8D252888989}" destId="{41B880B5-D52F-4250-9C83-AEAF49C2F7B9}" srcOrd="0" destOrd="0" presId="urn:microsoft.com/office/officeart/2005/8/layout/funnel1"/>
    <dgm:cxn modelId="{36471DF1-0BAE-4F5F-BBA9-9673989576FB}" srcId="{B0C7B312-5038-400C-BD1F-77D63CA8F7E6}" destId="{35749256-4350-4F0E-ACBE-2536E5698822}" srcOrd="2" destOrd="0" parTransId="{26BBAFEB-9CE8-40EC-A437-7EF5ECEC4D8E}" sibTransId="{5B2BFC01-539C-4B64-A927-D5759EE7BEA6}"/>
    <dgm:cxn modelId="{9FE5B9F8-EAB1-4932-A8C8-5B36AFA68333}" type="presOf" srcId="{0BE1A5F4-A1FA-4D3A-BB92-117949A2C3E4}" destId="{0392953A-001A-4311-8ABA-1103C587662E}" srcOrd="0" destOrd="0" presId="urn:microsoft.com/office/officeart/2005/8/layout/funnel1"/>
    <dgm:cxn modelId="{5C1CBCF9-CC8C-45F0-B951-064A8147964C}" type="presOf" srcId="{B0C7B312-5038-400C-BD1F-77D63CA8F7E6}" destId="{BB4F6529-3333-4262-8CF7-0EF593E23D18}" srcOrd="0" destOrd="0" presId="urn:microsoft.com/office/officeart/2005/8/layout/funnel1"/>
    <dgm:cxn modelId="{FAD188BC-0AA3-4205-8441-C34C4148034E}" type="presParOf" srcId="{BB4F6529-3333-4262-8CF7-0EF593E23D18}" destId="{739752D7-B581-4EB3-9799-F5B12C775352}" srcOrd="0" destOrd="0" presId="urn:microsoft.com/office/officeart/2005/8/layout/funnel1"/>
    <dgm:cxn modelId="{B3C076E7-045D-4760-84B3-EAAB2F4A6E7C}" type="presParOf" srcId="{BB4F6529-3333-4262-8CF7-0EF593E23D18}" destId="{21433BD5-004A-4A84-A41A-E2C20D2549D5}" srcOrd="1" destOrd="0" presId="urn:microsoft.com/office/officeart/2005/8/layout/funnel1"/>
    <dgm:cxn modelId="{EECE05FF-187C-4796-B636-593A78C9F030}" type="presParOf" srcId="{BB4F6529-3333-4262-8CF7-0EF593E23D18}" destId="{41B880B5-D52F-4250-9C83-AEAF49C2F7B9}" srcOrd="2" destOrd="0" presId="urn:microsoft.com/office/officeart/2005/8/layout/funnel1"/>
    <dgm:cxn modelId="{3159C548-C965-40B0-B312-10B2F404B2E3}" type="presParOf" srcId="{BB4F6529-3333-4262-8CF7-0EF593E23D18}" destId="{DBEBAE0E-0624-4EC4-967B-0F254B2C9384}" srcOrd="3" destOrd="0" presId="urn:microsoft.com/office/officeart/2005/8/layout/funnel1"/>
    <dgm:cxn modelId="{10E58F04-74F7-4211-9D69-380DF7863485}" type="presParOf" srcId="{BB4F6529-3333-4262-8CF7-0EF593E23D18}" destId="{0392953A-001A-4311-8ABA-1103C587662E}" srcOrd="4" destOrd="0" presId="urn:microsoft.com/office/officeart/2005/8/layout/funnel1"/>
    <dgm:cxn modelId="{DA39D658-DA6E-41F6-9CC6-3A301649E545}" type="presParOf" srcId="{BB4F6529-3333-4262-8CF7-0EF593E23D18}" destId="{4CF67F26-696F-467D-B569-6767097BE0AE}" srcOrd="5" destOrd="0" presId="urn:microsoft.com/office/officeart/2005/8/layout/funnel1"/>
    <dgm:cxn modelId="{F421AE5C-181A-4549-A2E4-80A0E75253C7}" type="presParOf" srcId="{BB4F6529-3333-4262-8CF7-0EF593E23D18}" destId="{3902C909-1F50-4C10-9949-2E1BBEF5FEB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752D7-B581-4EB3-9799-F5B12C775352}">
      <dsp:nvSpPr>
        <dsp:cNvPr id="0" name=""/>
        <dsp:cNvSpPr/>
      </dsp:nvSpPr>
      <dsp:spPr>
        <a:xfrm>
          <a:off x="1740205" y="210679"/>
          <a:ext cx="4181176" cy="1452067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433BD5-004A-4A84-A41A-E2C20D2549D5}">
      <dsp:nvSpPr>
        <dsp:cNvPr id="0" name=""/>
        <dsp:cNvSpPr/>
      </dsp:nvSpPr>
      <dsp:spPr>
        <a:xfrm>
          <a:off x="3432123" y="3766299"/>
          <a:ext cx="810305" cy="518595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880B5-D52F-4250-9C83-AEAF49C2F7B9}">
      <dsp:nvSpPr>
        <dsp:cNvPr id="0" name=""/>
        <dsp:cNvSpPr/>
      </dsp:nvSpPr>
      <dsp:spPr>
        <a:xfrm>
          <a:off x="1892543" y="4181176"/>
          <a:ext cx="3889466" cy="97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 dirty="0"/>
            <a:t>Sfeer in de groep</a:t>
          </a:r>
        </a:p>
      </dsp:txBody>
      <dsp:txXfrm>
        <a:off x="1892543" y="4181176"/>
        <a:ext cx="3889466" cy="972366"/>
      </dsp:txXfrm>
    </dsp:sp>
    <dsp:sp modelId="{DBEBAE0E-0624-4EC4-967B-0F254B2C9384}">
      <dsp:nvSpPr>
        <dsp:cNvPr id="0" name=""/>
        <dsp:cNvSpPr/>
      </dsp:nvSpPr>
      <dsp:spPr>
        <a:xfrm>
          <a:off x="3273407" y="1862537"/>
          <a:ext cx="1458549" cy="14585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>
              <a:solidFill>
                <a:schemeClr val="bg1"/>
              </a:solidFill>
            </a:rPr>
            <a:t>Persoonlijk contact</a:t>
          </a:r>
        </a:p>
      </dsp:txBody>
      <dsp:txXfrm>
        <a:off x="3487007" y="2076137"/>
        <a:ext cx="1031349" cy="1031349"/>
      </dsp:txXfrm>
    </dsp:sp>
    <dsp:sp modelId="{0392953A-001A-4311-8ABA-1103C587662E}">
      <dsp:nvSpPr>
        <dsp:cNvPr id="0" name=""/>
        <dsp:cNvSpPr/>
      </dsp:nvSpPr>
      <dsp:spPr>
        <a:xfrm>
          <a:off x="2216665" y="680656"/>
          <a:ext cx="1458549" cy="1458549"/>
        </a:xfrm>
        <a:prstGeom prst="ellipse">
          <a:avLst/>
        </a:prstGeom>
        <a:solidFill>
          <a:schemeClr val="accent4">
            <a:hueOff val="4013302"/>
            <a:satOff val="-15334"/>
            <a:lumOff val="-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>
              <a:solidFill>
                <a:schemeClr val="bg1"/>
              </a:solidFill>
            </a:rPr>
            <a:t>invloed</a:t>
          </a:r>
        </a:p>
      </dsp:txBody>
      <dsp:txXfrm>
        <a:off x="2430265" y="894256"/>
        <a:ext cx="1031349" cy="1031349"/>
      </dsp:txXfrm>
    </dsp:sp>
    <dsp:sp modelId="{4CF67F26-696F-467D-B569-6767097BE0AE}">
      <dsp:nvSpPr>
        <dsp:cNvPr id="0" name=""/>
        <dsp:cNvSpPr/>
      </dsp:nvSpPr>
      <dsp:spPr>
        <a:xfrm>
          <a:off x="3707627" y="328011"/>
          <a:ext cx="1458549" cy="1458549"/>
        </a:xfrm>
        <a:prstGeom prst="ellipse">
          <a:avLst/>
        </a:prstGeom>
        <a:solidFill>
          <a:schemeClr val="accent4">
            <a:hueOff val="8026603"/>
            <a:satOff val="-30667"/>
            <a:lumOff val="-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500" kern="1200" dirty="0">
              <a:solidFill>
                <a:schemeClr val="bg1"/>
              </a:solidFill>
            </a:rPr>
            <a:t>veiligheid</a:t>
          </a:r>
        </a:p>
      </dsp:txBody>
      <dsp:txXfrm>
        <a:off x="3921227" y="541611"/>
        <a:ext cx="1031349" cy="1031349"/>
      </dsp:txXfrm>
    </dsp:sp>
    <dsp:sp modelId="{3902C909-1F50-4C10-9949-2E1BBEF5FEB4}">
      <dsp:nvSpPr>
        <dsp:cNvPr id="0" name=""/>
        <dsp:cNvSpPr/>
      </dsp:nvSpPr>
      <dsp:spPr>
        <a:xfrm>
          <a:off x="1541421" y="39200"/>
          <a:ext cx="4537710" cy="3630168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raar24.nl/70112/start-de-dag-goed-met-een-check-in/" TargetMode="External"/><Relationship Id="rId2" Type="http://schemas.openxmlformats.org/officeDocument/2006/relationships/hyperlink" Target="https://www.leraar24.nl/51229/orde-houden-in-speciaal-onderwijs-door-structuur-te-bieden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schoolenveiligheid.nl/thema/visie-sociale-veiligheid/#wat-is-sociale-veiligheid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ontwikkelingspsychologie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 1 en 2</a:t>
            </a:r>
          </a:p>
          <a:p>
            <a:r>
              <a:rPr lang="nl-NL" dirty="0"/>
              <a:t>onderwijsassistenten</a:t>
            </a:r>
          </a:p>
        </p:txBody>
      </p:sp>
    </p:spTree>
    <p:extLst>
      <p:ext uri="{BB962C8B-B14F-4D97-AF65-F5344CB8AC3E}">
        <p14:creationId xmlns:p14="http://schemas.microsoft.com/office/powerpoint/2010/main" val="2404388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38F087A-769B-4F3D-ABF3-750DABCD124F}"/>
              </a:ext>
            </a:extLst>
          </p:cNvPr>
          <p:cNvSpPr/>
          <p:nvPr/>
        </p:nvSpPr>
        <p:spPr>
          <a:xfrm>
            <a:off x="236203" y="462260"/>
            <a:ext cx="1095761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Een VPK</a:t>
            </a:r>
          </a:p>
          <a:p>
            <a:pPr algn="ctr"/>
            <a:r>
              <a:rPr lang="nl-NL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kan je positief beïnvloeden door</a:t>
            </a:r>
            <a:r>
              <a:rPr lang="nl-NL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: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8560243-919F-4554-B188-0B765B9D3505}"/>
              </a:ext>
            </a:extLst>
          </p:cNvPr>
          <p:cNvSpPr/>
          <p:nvPr/>
        </p:nvSpPr>
        <p:spPr>
          <a:xfrm>
            <a:off x="2780350" y="2395835"/>
            <a:ext cx="640271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nl-N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Je relatie met je leerlingen</a:t>
            </a:r>
          </a:p>
          <a:p>
            <a:pPr marL="914400" indent="-914400" algn="ctr">
              <a:buAutoNum type="arabicPeriod"/>
            </a:pPr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Een goede sfeer creëren</a:t>
            </a:r>
          </a:p>
          <a:p>
            <a:pPr marL="914400" indent="-914400" algn="ctr">
              <a:buAutoNum type="arabicPeriod"/>
            </a:pPr>
            <a:r>
              <a:rPr lang="nl-N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Omgaan met situaties</a:t>
            </a:r>
            <a:endParaRPr lang="nl-NL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419EB41-3885-4B7C-A51A-19F3161DFAEF}"/>
              </a:ext>
            </a:extLst>
          </p:cNvPr>
          <p:cNvSpPr txBox="1"/>
          <p:nvPr/>
        </p:nvSpPr>
        <p:spPr>
          <a:xfrm>
            <a:off x="2151697" y="5913775"/>
            <a:ext cx="8220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Leuk gezegd, maar hoe doe je dat?</a:t>
            </a:r>
          </a:p>
          <a:p>
            <a:pPr algn="ctr"/>
            <a:r>
              <a:rPr lang="nl-NL" dirty="0"/>
              <a:t>Bedenk bij elk punt hierboven zoveel mogelijk tips voor je klasgenoten. </a:t>
            </a:r>
          </a:p>
        </p:txBody>
      </p:sp>
      <p:pic>
        <p:nvPicPr>
          <p:cNvPr id="3074" name="Picture 2" descr="Hoe krijg je de knop op groen">
            <a:extLst>
              <a:ext uri="{FF2B5EF4-FFF2-40B4-BE49-F238E27FC236}">
                <a16:creationId xmlns:a16="http://schemas.microsoft.com/office/drawing/2014/main" id="{35C0037D-3DAB-459D-BD00-F9E68D27F1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022" y="4144744"/>
            <a:ext cx="291465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580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7A888-EA3D-43B7-A3B6-299B07AE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VPK via Relatie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F7BE016-79B5-4698-8299-26693C4A1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1. Relatie van jou als onderwijsassistent met de kinderen: </a:t>
            </a:r>
          </a:p>
          <a:p>
            <a:r>
              <a:rPr lang="nl-NL" dirty="0"/>
              <a:t>Niet opvoeden vanuit macht, maar vanuit gezag</a:t>
            </a:r>
          </a:p>
          <a:p>
            <a:r>
              <a:rPr lang="nl-NL" dirty="0"/>
              <a:t>Gezag is gebaseerd op wederzijds respect, een natuurlijk evenwicht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2. Relatie van de kinderen onder elkaar</a:t>
            </a:r>
          </a:p>
        </p:txBody>
      </p:sp>
    </p:spTree>
    <p:extLst>
      <p:ext uri="{BB962C8B-B14F-4D97-AF65-F5344CB8AC3E}">
        <p14:creationId xmlns:p14="http://schemas.microsoft.com/office/powerpoint/2010/main" val="1841818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7A7F3-277F-4F9E-9685-FAE4199C1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VPK door een goede sfeer te creëren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7064878-B53D-4DEF-9F25-1EEB656848F2}"/>
              </a:ext>
            </a:extLst>
          </p:cNvPr>
          <p:cNvSpPr txBox="1"/>
          <p:nvPr/>
        </p:nvSpPr>
        <p:spPr>
          <a:xfrm>
            <a:off x="866775" y="2867025"/>
            <a:ext cx="95125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Welke sfeer breng jij als persoon mee?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inrichting van je klas is van invloed op de sfeer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structuur die je aanbrengt door regels, ritme en afspraken is van invloed op de sfeer</a:t>
            </a:r>
          </a:p>
        </p:txBody>
      </p:sp>
    </p:spTree>
    <p:extLst>
      <p:ext uri="{BB962C8B-B14F-4D97-AF65-F5344CB8AC3E}">
        <p14:creationId xmlns:p14="http://schemas.microsoft.com/office/powerpoint/2010/main" val="3286886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7185F-EC3D-48E1-9277-132AADF83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 veilig pedagogisch klimaat: wat is dat?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5CA9464-47DE-40D6-80A2-38E0B8015F2F}"/>
              </a:ext>
            </a:extLst>
          </p:cNvPr>
          <p:cNvSpPr txBox="1"/>
          <p:nvPr/>
        </p:nvSpPr>
        <p:spPr>
          <a:xfrm>
            <a:off x="298174" y="2146852"/>
            <a:ext cx="10791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Met klimaat wordt sfeer bedoeld. Hoe krijg je een veilige sfeer waarin geleerd en geleefd kan worden?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A21DAE8-B8E1-4C37-8F82-9AE534904496}"/>
              </a:ext>
            </a:extLst>
          </p:cNvPr>
          <p:cNvSpPr txBox="1"/>
          <p:nvPr/>
        </p:nvSpPr>
        <p:spPr>
          <a:xfrm>
            <a:off x="528430" y="3025923"/>
            <a:ext cx="28985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>
                <a:solidFill>
                  <a:srgbClr val="C00000"/>
                </a:solidFill>
              </a:rPr>
              <a:t>1. Materiele zaken</a:t>
            </a:r>
          </a:p>
          <a:p>
            <a:r>
              <a:rPr lang="nl-NL" dirty="0">
                <a:solidFill>
                  <a:srgbClr val="C00000"/>
                </a:solidFill>
              </a:rPr>
              <a:t>Bijv. </a:t>
            </a:r>
          </a:p>
          <a:p>
            <a:r>
              <a:rPr lang="nl-NL" dirty="0">
                <a:solidFill>
                  <a:srgbClr val="C00000"/>
                </a:solidFill>
              </a:rPr>
              <a:t>Sfeer in het lokaal</a:t>
            </a:r>
          </a:p>
          <a:p>
            <a:r>
              <a:rPr lang="nl-NL" dirty="0">
                <a:solidFill>
                  <a:srgbClr val="C00000"/>
                </a:solidFill>
              </a:rPr>
              <a:t>Opgeruimd klaslokaal</a:t>
            </a:r>
          </a:p>
          <a:p>
            <a:r>
              <a:rPr lang="nl-NL" dirty="0">
                <a:solidFill>
                  <a:srgbClr val="C00000"/>
                </a:solidFill>
              </a:rPr>
              <a:t>Aantrekkelijke materialen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FBCE472-4CEB-4ED7-A664-DF5B8F3354FA}"/>
              </a:ext>
            </a:extLst>
          </p:cNvPr>
          <p:cNvSpPr txBox="1"/>
          <p:nvPr/>
        </p:nvSpPr>
        <p:spPr>
          <a:xfrm>
            <a:off x="4988637" y="3025923"/>
            <a:ext cx="6474080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>
                <a:solidFill>
                  <a:srgbClr val="7030A0"/>
                </a:solidFill>
              </a:rPr>
              <a:t>2. Relatie/ persoonlijke zaken:</a:t>
            </a:r>
          </a:p>
          <a:p>
            <a:r>
              <a:rPr lang="nl-NL" b="1" dirty="0">
                <a:solidFill>
                  <a:srgbClr val="7030A0"/>
                </a:solidFill>
              </a:rPr>
              <a:t>Vertrouwen geven aan leerlingen</a:t>
            </a:r>
          </a:p>
          <a:p>
            <a:r>
              <a:rPr lang="nl-NL" b="1" dirty="0">
                <a:solidFill>
                  <a:srgbClr val="7030A0"/>
                </a:solidFill>
              </a:rPr>
              <a:t>Investeren in je relatie met leerlingen</a:t>
            </a:r>
          </a:p>
          <a:p>
            <a:r>
              <a:rPr lang="nl-NL" b="1" dirty="0">
                <a:solidFill>
                  <a:srgbClr val="7030A0"/>
                </a:solidFill>
              </a:rPr>
              <a:t>Leerlingen ruimte geven om inbreng te hebben </a:t>
            </a:r>
          </a:p>
          <a:p>
            <a:r>
              <a:rPr lang="nl-NL" b="1" dirty="0">
                <a:solidFill>
                  <a:srgbClr val="7030A0"/>
                </a:solidFill>
              </a:rPr>
              <a:t>(autonomie)</a:t>
            </a:r>
          </a:p>
          <a:p>
            <a:r>
              <a:rPr lang="nl-NL" b="1" dirty="0">
                <a:solidFill>
                  <a:srgbClr val="7030A0"/>
                </a:solidFill>
              </a:rPr>
              <a:t>Sensitieve responsiviteit (je inleven </a:t>
            </a:r>
            <a:r>
              <a:rPr lang="nl-NL" b="1" dirty="0" err="1">
                <a:solidFill>
                  <a:srgbClr val="7030A0"/>
                </a:solidFill>
              </a:rPr>
              <a:t>èn</a:t>
            </a:r>
            <a:r>
              <a:rPr lang="nl-NL" b="1" dirty="0">
                <a:solidFill>
                  <a:srgbClr val="7030A0"/>
                </a:solidFill>
              </a:rPr>
              <a:t> passend reageren)</a:t>
            </a:r>
          </a:p>
          <a:p>
            <a:endParaRPr lang="nl-NL" sz="2400" b="1" dirty="0">
              <a:solidFill>
                <a:srgbClr val="7030A0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330847D-F0F7-4820-8F7F-F91B547316DF}"/>
              </a:ext>
            </a:extLst>
          </p:cNvPr>
          <p:cNvSpPr txBox="1"/>
          <p:nvPr/>
        </p:nvSpPr>
        <p:spPr>
          <a:xfrm>
            <a:off x="2126974" y="5105322"/>
            <a:ext cx="5014514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3. Structuur aanbrengen:</a:t>
            </a:r>
          </a:p>
          <a:p>
            <a:r>
              <a:rPr lang="nl-NL" dirty="0"/>
              <a:t>In je klaslokaal</a:t>
            </a:r>
          </a:p>
          <a:p>
            <a:r>
              <a:rPr lang="nl-NL" dirty="0"/>
              <a:t>In je werkwijze (dagritme en werkafspraken)</a:t>
            </a:r>
          </a:p>
          <a:p>
            <a:r>
              <a:rPr lang="nl-NL" dirty="0"/>
              <a:t>In de omgang met elkaar (regels en afspraken)</a:t>
            </a:r>
          </a:p>
        </p:txBody>
      </p:sp>
    </p:spTree>
    <p:extLst>
      <p:ext uri="{BB962C8B-B14F-4D97-AF65-F5344CB8AC3E}">
        <p14:creationId xmlns:p14="http://schemas.microsoft.com/office/powerpoint/2010/main" val="176577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Pedagogisch klimaat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0321" y="1998617"/>
            <a:ext cx="11076250" cy="4624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Pedagogisch klimaat: </a:t>
            </a:r>
            <a:r>
              <a:rPr lang="nl-NL" sz="1400" dirty="0">
                <a:hlinkClick r:id="rId2"/>
              </a:rPr>
              <a:t>https://www.leraar24.nl/51229/orde-houden-in-speciaal-onderwijs-door-structuur-te-bieden/</a:t>
            </a:r>
            <a:r>
              <a:rPr lang="nl-NL" sz="1400" dirty="0"/>
              <a:t> </a:t>
            </a:r>
          </a:p>
          <a:p>
            <a:pPr marL="0" indent="0">
              <a:buNone/>
            </a:pPr>
            <a:r>
              <a:rPr lang="nl-NL" dirty="0"/>
              <a:t>Relatie: </a:t>
            </a:r>
            <a:r>
              <a:rPr lang="nl-NL" sz="1600" dirty="0">
                <a:hlinkClick r:id="rId3"/>
              </a:rPr>
              <a:t>https://www.leraar24.nl/70112/start-de-dag-goed-met-een-check-in/</a:t>
            </a:r>
            <a:endParaRPr lang="nl-NL" sz="1600" dirty="0"/>
          </a:p>
          <a:p>
            <a:pPr marL="0" indent="0" algn="ctr">
              <a:buNone/>
            </a:pPr>
            <a:endParaRPr lang="nl-NL" sz="2000" b="1" dirty="0"/>
          </a:p>
          <a:p>
            <a:pPr marL="0" indent="0" algn="ctr">
              <a:buNone/>
            </a:pPr>
            <a:r>
              <a:rPr lang="nl-NL" dirty="0">
                <a:solidFill>
                  <a:schemeClr val="bg1"/>
                </a:solidFill>
              </a:rPr>
              <a:t>Door een goed pedagogisch klimaat en een goede relatie met de kinderen, </a:t>
            </a:r>
          </a:p>
          <a:p>
            <a:pPr marL="0" indent="0" algn="ctr">
              <a:buNone/>
            </a:pPr>
            <a:r>
              <a:rPr lang="nl-NL" dirty="0">
                <a:solidFill>
                  <a:schemeClr val="bg1"/>
                </a:solidFill>
              </a:rPr>
              <a:t>verloopt het opvoedingsproces vanzelfsprekender</a:t>
            </a:r>
          </a:p>
          <a:p>
            <a:pPr algn="ctr"/>
            <a:r>
              <a:rPr lang="nl-NL" sz="1800" dirty="0"/>
              <a:t>Als onderwijsassistent ben je onderdeel van het ‘opvoedingsproces’,                                                   dit is een dynamisch proces dat zich afspeelt in een bepaalde situatie met bepaalde personen</a:t>
            </a:r>
          </a:p>
          <a:p>
            <a:pPr algn="ctr"/>
            <a:endParaRPr lang="nl-NL" sz="1800" dirty="0"/>
          </a:p>
          <a:p>
            <a:pPr algn="ctr"/>
            <a:r>
              <a:rPr lang="nl-NL" sz="1800" dirty="0"/>
              <a:t>Als je een goed pedagogisch klimaat weet te scheppen en je een echte relatie hebt met de kinderen in de groep, gaat opvoeden vanzelfsprekender. = basis van waaruit je opvoedt</a:t>
            </a:r>
          </a:p>
          <a:p>
            <a:pPr algn="ctr"/>
            <a:endParaRPr lang="nl-NL" sz="1800" dirty="0"/>
          </a:p>
          <a:p>
            <a:pPr algn="ctr"/>
            <a:r>
              <a:rPr lang="nl-NL" sz="1800" dirty="0"/>
              <a:t>Pedagogisch klimaat wordt beïnvloed door omstandigheden, gebeurtenissen en aanwezige personen. </a:t>
            </a:r>
          </a:p>
          <a:p>
            <a:pPr marL="0" indent="0">
              <a:buNone/>
            </a:pP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025971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Downloaden / lezen oefenexamens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i="1" dirty="0"/>
              <a:t>B1-K1-W7 Veilig pedagogisch klimaat (inleveren: week 50)</a:t>
            </a:r>
          </a:p>
          <a:p>
            <a:endParaRPr lang="nl-NL" i="1" dirty="0"/>
          </a:p>
          <a:p>
            <a:endParaRPr lang="nl-NL" i="1" dirty="0"/>
          </a:p>
          <a:p>
            <a:r>
              <a:rPr lang="nl-NL" i="1" dirty="0"/>
              <a:t>P3-K2-W3 Houdt toezicht en begeleidt buiten de les (inleveren week 4)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2807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/>
            </a:gs>
            <a:gs pos="94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1640B917-CCF2-4C1A-9A67-F018A02BC4C1}"/>
              </a:ext>
            </a:extLst>
          </p:cNvPr>
          <p:cNvSpPr/>
          <p:nvPr/>
        </p:nvSpPr>
        <p:spPr>
          <a:xfrm>
            <a:off x="1374680" y="338435"/>
            <a:ext cx="82806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Opdracht (oefenexamen)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DE30316-2FDE-4558-9E7D-B58DA19F41BE}"/>
              </a:ext>
            </a:extLst>
          </p:cNvPr>
          <p:cNvSpPr/>
          <p:nvPr/>
        </p:nvSpPr>
        <p:spPr>
          <a:xfrm>
            <a:off x="1090613" y="1561743"/>
            <a:ext cx="884872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Opdracht 1 </a:t>
            </a:r>
          </a:p>
          <a:p>
            <a:r>
              <a:rPr lang="nl-NL" dirty="0">
                <a:solidFill>
                  <a:schemeClr val="bg1"/>
                </a:solidFill>
              </a:rPr>
              <a:t>Ga op zoek naar theorie over een 'Veilig pedagogisch klimaat'. Maak gebruik van minimaal 1 theorieboek dat wordt gebruikt tijdens de lessen op school en een 1 relevante informatiebron die gezien kan worden als vakliteratuur.   Maak een informatiebrochure waarin je de onderstaande punten verwerkt.    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nl-NL" dirty="0">
                <a:solidFill>
                  <a:schemeClr val="bg1"/>
                </a:solidFill>
              </a:rPr>
              <a:t>Een omschrijving van het begrip 'Veilig pedagogisch klimaat’.</a:t>
            </a:r>
          </a:p>
          <a:p>
            <a:pPr marL="342900" indent="-342900">
              <a:buAutoNum type="arabicPeriod"/>
            </a:pPr>
            <a:r>
              <a:rPr lang="nl-NL" dirty="0">
                <a:solidFill>
                  <a:schemeClr val="bg1"/>
                </a:solidFill>
              </a:rPr>
              <a:t>Minimaal één of meerdere manieren van werken om een veilig pedagogisch klimaat te kunnen realiseren. </a:t>
            </a:r>
          </a:p>
          <a:p>
            <a:pPr marL="342900" indent="-342900">
              <a:buAutoNum type="arabicPeriod"/>
            </a:pPr>
            <a:r>
              <a:rPr lang="nl-NL" dirty="0">
                <a:solidFill>
                  <a:schemeClr val="bg1"/>
                </a:solidFill>
              </a:rPr>
              <a:t>Regels en afspraken die je met kinderen maakt.</a:t>
            </a:r>
          </a:p>
          <a:p>
            <a:pPr marL="342900" indent="-342900">
              <a:buAutoNum type="arabicPeriod"/>
            </a:pPr>
            <a:r>
              <a:rPr lang="nl-NL" dirty="0">
                <a:solidFill>
                  <a:schemeClr val="bg1"/>
                </a:solidFill>
              </a:rPr>
              <a:t>Informatie over de zes interactievaardigheden: sensitieve responsiviteit, respect voor autonomie, structureren en grenzen, praten en uitleggen, ontwikkelingsstimulering, begeleiden van interacties. Leg uit hoe deze bijdragen aan een veilig pedagogisch klimaat</a:t>
            </a:r>
          </a:p>
          <a:p>
            <a:pPr marL="342900" indent="-342900">
              <a:buAutoNum type="arabicPeriod"/>
            </a:pPr>
            <a:r>
              <a:rPr lang="nl-NL" dirty="0">
                <a:solidFill>
                  <a:schemeClr val="bg1"/>
                </a:solidFill>
              </a:rPr>
              <a:t>Een verwijzing naar literatuurbronnen voor meer informatie. </a:t>
            </a:r>
          </a:p>
        </p:txBody>
      </p:sp>
    </p:spTree>
    <p:extLst>
      <p:ext uri="{BB962C8B-B14F-4D97-AF65-F5344CB8AC3E}">
        <p14:creationId xmlns:p14="http://schemas.microsoft.com/office/powerpoint/2010/main" val="151638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Deze periode OPS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b="1" u="sng" dirty="0"/>
              <a:t>Periode 5</a:t>
            </a:r>
            <a:endParaRPr lang="nl-NL" i="1" dirty="0"/>
          </a:p>
          <a:p>
            <a:r>
              <a:rPr lang="nl-NL" i="1" dirty="0"/>
              <a:t>(thema </a:t>
            </a:r>
            <a:r>
              <a:rPr lang="nl-NL" b="1" i="1" dirty="0"/>
              <a:t>3) </a:t>
            </a:r>
          </a:p>
          <a:p>
            <a:r>
              <a:rPr lang="nl-NL" b="1" i="1" dirty="0"/>
              <a:t>Hoofdstuk 5 klassenmanagement </a:t>
            </a:r>
          </a:p>
          <a:p>
            <a:r>
              <a:rPr lang="nl-NL" b="1" i="1" dirty="0"/>
              <a:t>Hoofdstuk 6 toezicht houden buiten de lessen</a:t>
            </a:r>
          </a:p>
          <a:p>
            <a:pPr marL="0" indent="0">
              <a:buNone/>
            </a:pPr>
            <a:endParaRPr lang="nl-NL" b="1" i="1" dirty="0"/>
          </a:p>
        </p:txBody>
      </p:sp>
    </p:spTree>
    <p:extLst>
      <p:ext uri="{BB962C8B-B14F-4D97-AF65-F5344CB8AC3E}">
        <p14:creationId xmlns:p14="http://schemas.microsoft.com/office/powerpoint/2010/main" val="399420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00">
            <a:extLst>
              <a:ext uri="{FF2B5EF4-FFF2-40B4-BE49-F238E27FC236}">
                <a16:creationId xmlns:a16="http://schemas.microsoft.com/office/drawing/2014/main" id="{14CE8021-4E74-4794-A0E4-ECC2D2D40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4" name="Picture 102">
            <a:extLst>
              <a:ext uri="{FF2B5EF4-FFF2-40B4-BE49-F238E27FC236}">
                <a16:creationId xmlns:a16="http://schemas.microsoft.com/office/drawing/2014/main" id="{8E078BCD-8B65-4E7B-AE0A-990752A25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25" name="Picture 104">
            <a:extLst>
              <a:ext uri="{FF2B5EF4-FFF2-40B4-BE49-F238E27FC236}">
                <a16:creationId xmlns:a16="http://schemas.microsoft.com/office/drawing/2014/main" id="{34BFAB54-6FA9-45FB-BA3B-3591CB055C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26" name="Rectangle 106">
            <a:extLst>
              <a:ext uri="{FF2B5EF4-FFF2-40B4-BE49-F238E27FC236}">
                <a16:creationId xmlns:a16="http://schemas.microsoft.com/office/drawing/2014/main" id="{B7C6772A-E335-4500-A29B-3A44614EB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Rectangle 108">
            <a:extLst>
              <a:ext uri="{FF2B5EF4-FFF2-40B4-BE49-F238E27FC236}">
                <a16:creationId xmlns:a16="http://schemas.microsoft.com/office/drawing/2014/main" id="{09F57701-3264-4009-ADFB-56BD816DC4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8" name="Rectangle 110">
            <a:extLst>
              <a:ext uri="{FF2B5EF4-FFF2-40B4-BE49-F238E27FC236}">
                <a16:creationId xmlns:a16="http://schemas.microsoft.com/office/drawing/2014/main" id="{69D8C2AC-CE7A-4AA0-8F7E-C0B23C8CD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9" name="Picture 112">
            <a:extLst>
              <a:ext uri="{FF2B5EF4-FFF2-40B4-BE49-F238E27FC236}">
                <a16:creationId xmlns:a16="http://schemas.microsoft.com/office/drawing/2014/main" id="{FA3206C0-BFE4-446D-BBD9-694D7DEED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" y="0"/>
            <a:ext cx="12192000" cy="6858000"/>
          </a:xfrm>
          <a:prstGeom prst="rect">
            <a:avLst/>
          </a:prstGeom>
        </p:spPr>
      </p:pic>
      <p:sp>
        <p:nvSpPr>
          <p:cNvPr id="130" name="Rectangle 114">
            <a:extLst>
              <a:ext uri="{FF2B5EF4-FFF2-40B4-BE49-F238E27FC236}">
                <a16:creationId xmlns:a16="http://schemas.microsoft.com/office/drawing/2014/main" id="{87B6C85A-966A-4C25-9375-F48338349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57357"/>
            <a:ext cx="8978671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0908" y="4710483"/>
            <a:ext cx="8133478" cy="940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planning</a:t>
            </a:r>
          </a:p>
        </p:txBody>
      </p:sp>
      <p:sp>
        <p:nvSpPr>
          <p:cNvPr id="131" name="Rectangle 116">
            <a:extLst>
              <a:ext uri="{FF2B5EF4-FFF2-40B4-BE49-F238E27FC236}">
                <a16:creationId xmlns:a16="http://schemas.microsoft.com/office/drawing/2014/main" id="{7BB0A253-AB0C-4460-AC87-5FDA3D05B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4557357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Rectangle 118">
            <a:extLst>
              <a:ext uri="{FF2B5EF4-FFF2-40B4-BE49-F238E27FC236}">
                <a16:creationId xmlns:a16="http://schemas.microsoft.com/office/drawing/2014/main" id="{D5901C69-5B0B-46BE-B465-4CBB74177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6" y="6210130"/>
            <a:ext cx="8968085" cy="27594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20">
            <a:extLst>
              <a:ext uri="{FF2B5EF4-FFF2-40B4-BE49-F238E27FC236}">
                <a16:creationId xmlns:a16="http://schemas.microsoft.com/office/drawing/2014/main" id="{3D886460-B81E-4DE0-976D-EEA630498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6210130"/>
            <a:ext cx="3080285" cy="27594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801E037-9126-408F-B093-D4BB5BE6B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87286" y="1873501"/>
            <a:ext cx="29808929" cy="68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2C62A36B-CB79-4BCF-8236-66D1798ECB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312164"/>
              </p:ext>
            </p:extLst>
          </p:nvPr>
        </p:nvGraphicFramePr>
        <p:xfrm>
          <a:off x="10584" y="142240"/>
          <a:ext cx="12170830" cy="45928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401">
                  <a:extLst>
                    <a:ext uri="{9D8B030D-6E8A-4147-A177-3AD203B41FA5}">
                      <a16:colId xmlns:a16="http://schemas.microsoft.com/office/drawing/2014/main" val="2068618655"/>
                    </a:ext>
                  </a:extLst>
                </a:gridCol>
                <a:gridCol w="4401028">
                  <a:extLst>
                    <a:ext uri="{9D8B030D-6E8A-4147-A177-3AD203B41FA5}">
                      <a16:colId xmlns:a16="http://schemas.microsoft.com/office/drawing/2014/main" val="4027675246"/>
                    </a:ext>
                  </a:extLst>
                </a:gridCol>
                <a:gridCol w="2261696">
                  <a:extLst>
                    <a:ext uri="{9D8B030D-6E8A-4147-A177-3AD203B41FA5}">
                      <a16:colId xmlns:a16="http://schemas.microsoft.com/office/drawing/2014/main" val="3150313960"/>
                    </a:ext>
                  </a:extLst>
                </a:gridCol>
                <a:gridCol w="4800705">
                  <a:extLst>
                    <a:ext uri="{9D8B030D-6E8A-4147-A177-3AD203B41FA5}">
                      <a16:colId xmlns:a16="http://schemas.microsoft.com/office/drawing/2014/main" val="1250359555"/>
                    </a:ext>
                  </a:extLst>
                </a:gridCol>
              </a:tblGrid>
              <a:tr h="2891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Datum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Onderwerp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Boek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Opdrachten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2691320194"/>
                  </a:ext>
                </a:extLst>
              </a:tr>
              <a:tr h="807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16-9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Uitleg periode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Start klassenmanagement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Thema 3 pag 161 tot 5.3 pag 167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 dirty="0">
                          <a:effectLst/>
                        </a:rPr>
                        <a:t>Opdrachten die we samen tijdens de les doen</a:t>
                      </a: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3347301929"/>
                  </a:ext>
                </a:extLst>
              </a:tr>
              <a:tr h="495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23-9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 dirty="0">
                          <a:effectLst/>
                        </a:rPr>
                        <a:t>Klassenmanagement: de school als leer- en leefomgeving </a:t>
                      </a:r>
                      <a:endParaRPr lang="nl-N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Thema 3, 5.3 pag 167 tm 171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highlight>
                            <a:srgbClr val="FFFF00"/>
                          </a:highlight>
                        </a:rPr>
                        <a:t>Opdracht voor een cijfer:</a:t>
                      </a:r>
                      <a:r>
                        <a:rPr lang="nl-NL" sz="1400" b="1">
                          <a:effectLst/>
                        </a:rPr>
                        <a:t> je kunt hieraan ook in les 30-9 en les 7-10 werken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1145196991"/>
                  </a:ext>
                </a:extLst>
              </a:tr>
              <a:tr h="495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30-9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Klassenmanagement: onderwijsorganisatievormen structuur in de klas, het lesformulier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Thema 3, 5.4 tm 5.7, pag 172 tm 182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708147504"/>
                  </a:ext>
                </a:extLst>
              </a:tr>
              <a:tr h="495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7-10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Klassenmanagement: orde houden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Thema 3, 5.8 en 5.9,  pag 182 tm 189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2928364452"/>
                  </a:ext>
                </a:extLst>
              </a:tr>
              <a:tr h="495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14-10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Toezicht houden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6.1 tm 6.2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Huiswerk: Op je stage in Protocol Toezicht en afspraken buitenschoolse activiteiten info opgezocht.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442424902"/>
                  </a:ext>
                </a:extLst>
              </a:tr>
              <a:tr h="267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21-10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herfstvakantie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3339611378"/>
                  </a:ext>
                </a:extLst>
              </a:tr>
              <a:tr h="267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28-10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Toezicht houden/ buitenschoolse activiteiten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6.3 tm 6.6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  <a:highlight>
                            <a:srgbClr val="FFFF00"/>
                          </a:highlight>
                        </a:rPr>
                        <a:t>Opdracht voor een cijfer</a:t>
                      </a:r>
                      <a:r>
                        <a:rPr lang="nl-NL" sz="1400" b="1">
                          <a:effectLst/>
                        </a:rPr>
                        <a:t>: Buitenschoolse activiteit uitwerken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2509213260"/>
                  </a:ext>
                </a:extLst>
              </a:tr>
              <a:tr h="267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4-11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Zelfstandig werken aan de opdrachten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3217746333"/>
                  </a:ext>
                </a:extLst>
              </a:tr>
              <a:tr h="267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11-11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toets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Thema 3 hoofdstuk 5 en 6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toets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888158463"/>
                  </a:ext>
                </a:extLst>
              </a:tr>
              <a:tr h="267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18-11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Herkansing toets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>
                          <a:effectLst/>
                        </a:rPr>
                        <a:t> </a:t>
                      </a:r>
                      <a:endParaRPr lang="nl-NL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1400" b="1" dirty="0">
                          <a:effectLst/>
                        </a:rPr>
                        <a:t> </a:t>
                      </a:r>
                      <a:endParaRPr lang="nl-N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256" marR="38256" marT="0" marB="0"/>
                </a:tc>
                <a:extLst>
                  <a:ext uri="{0D108BD9-81ED-4DB2-BD59-A6C34878D82A}">
                    <a16:rowId xmlns:a16="http://schemas.microsoft.com/office/drawing/2014/main" val="3475699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437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Klassenmanagement	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38125" y="2336873"/>
            <a:ext cx="5140553" cy="3599316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Wat is klassenmanagement?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pPr lvl="1"/>
            <a:r>
              <a:rPr lang="nl-NL" sz="2400" b="1" dirty="0">
                <a:solidFill>
                  <a:schemeClr val="bg1"/>
                </a:solidFill>
              </a:rPr>
              <a:t>Creëren van een positieve en ordelijke omgeving voor leerlingen,</a:t>
            </a:r>
          </a:p>
          <a:p>
            <a:pPr lvl="1"/>
            <a:r>
              <a:rPr lang="nl-NL" sz="2400" b="1" dirty="0">
                <a:solidFill>
                  <a:schemeClr val="bg1"/>
                </a:solidFill>
              </a:rPr>
              <a:t>zodat de voorwaarden optimaal zijn voor goed functioneren en leren</a:t>
            </a:r>
          </a:p>
          <a:p>
            <a:pPr marL="457200" lvl="1" indent="0">
              <a:buNone/>
            </a:pPr>
            <a:endParaRPr lang="nl-NL" i="1" dirty="0"/>
          </a:p>
          <a:p>
            <a:pPr marL="0" indent="0">
              <a:buNone/>
            </a:pPr>
            <a:r>
              <a:rPr lang="nl-NL" dirty="0"/>
              <a:t>Kinderen hebben volwassenen nodig die hen begeleiden op hun weg naar zelfstandigheid en zelfverantwoordelijkheid.</a:t>
            </a:r>
          </a:p>
          <a:p>
            <a:endParaRPr lang="nl-NL" i="1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908448" y="2358037"/>
            <a:ext cx="4700058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i="1" dirty="0"/>
              <a:t>Belangrijk hierin zijn:</a:t>
            </a:r>
          </a:p>
          <a:p>
            <a:pPr>
              <a:buFontTx/>
              <a:buChar char="-"/>
            </a:pPr>
            <a:r>
              <a:rPr lang="nl-NL" i="1" dirty="0"/>
              <a:t>Sfeer in de groep</a:t>
            </a:r>
          </a:p>
          <a:p>
            <a:pPr>
              <a:buFontTx/>
              <a:buChar char="-"/>
            </a:pPr>
            <a:r>
              <a:rPr lang="nl-NL" i="1" dirty="0"/>
              <a:t>De school als leer- en leefomgeving</a:t>
            </a:r>
          </a:p>
          <a:p>
            <a:pPr>
              <a:buFontTx/>
              <a:buChar char="-"/>
            </a:pPr>
            <a:r>
              <a:rPr lang="nl-NL" i="1" dirty="0"/>
              <a:t>Onderwijsorganisatievormen</a:t>
            </a:r>
          </a:p>
          <a:p>
            <a:pPr>
              <a:buFontTx/>
              <a:buChar char="-"/>
            </a:pPr>
            <a:r>
              <a:rPr lang="nl-NL" i="1" dirty="0"/>
              <a:t>Wisselingen</a:t>
            </a:r>
          </a:p>
          <a:p>
            <a:pPr>
              <a:buFontTx/>
              <a:buChar char="-"/>
            </a:pPr>
            <a:r>
              <a:rPr lang="nl-NL" i="1" dirty="0" err="1"/>
              <a:t>Stuctureren</a:t>
            </a:r>
            <a:r>
              <a:rPr lang="nl-NL" i="1" dirty="0"/>
              <a:t> van leeractiviteiten</a:t>
            </a:r>
          </a:p>
          <a:p>
            <a:pPr>
              <a:buFontTx/>
              <a:buChar char="-"/>
            </a:pPr>
            <a:r>
              <a:rPr lang="nl-NL" i="1" dirty="0"/>
              <a:t>Lesvaardigheden</a:t>
            </a:r>
          </a:p>
          <a:p>
            <a:pPr>
              <a:buFontTx/>
              <a:buChar char="-"/>
            </a:pPr>
            <a:r>
              <a:rPr lang="nl-NL" i="1" dirty="0"/>
              <a:t>Structuur</a:t>
            </a:r>
          </a:p>
          <a:p>
            <a:pPr>
              <a:buFontTx/>
              <a:buChar char="-"/>
            </a:pPr>
            <a:r>
              <a:rPr lang="nl-NL" i="1" dirty="0"/>
              <a:t>Orde houden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587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t="3267" r="-2195" b="7949"/>
          <a:stretch/>
        </p:blipFill>
        <p:spPr>
          <a:xfrm>
            <a:off x="-1" y="0"/>
            <a:ext cx="12475029" cy="6831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2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Sfeer in de groep: Veilig Pedagogisch Klimaat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6471" y="2355923"/>
            <a:ext cx="9613861" cy="3599316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Basisvoorwaarden voor een goede sfeer in de groep:</a:t>
            </a:r>
          </a:p>
          <a:p>
            <a:pPr marL="0" indent="0">
              <a:buNone/>
            </a:pPr>
            <a:endParaRPr lang="nl-NL" dirty="0"/>
          </a:p>
          <a:p>
            <a:pPr marL="457200" indent="-457200">
              <a:buAutoNum type="arabicPeriod"/>
            </a:pPr>
            <a:r>
              <a:rPr lang="nl-NL" dirty="0"/>
              <a:t>Veiligheid: als een kind zich niet veilig voelt, kan het niet leren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nl-NL" dirty="0"/>
              <a:t>Invloed van de kinderen op wat er gebeurt (autonomie)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nl-NL" dirty="0"/>
              <a:t>Persoonlijk contact: leren in een groep van en met elkaar</a:t>
            </a:r>
          </a:p>
          <a:p>
            <a:pPr marL="457200" indent="-457200">
              <a:buAutoNum type="arabicPeriod"/>
            </a:pPr>
            <a:endParaRPr lang="nl-NL" dirty="0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CBB7D7F-F3E8-4601-8F89-34801E8FBD44}"/>
              </a:ext>
            </a:extLst>
          </p:cNvPr>
          <p:cNvSpPr/>
          <p:nvPr/>
        </p:nvSpPr>
        <p:spPr>
          <a:xfrm>
            <a:off x="356471" y="5272385"/>
            <a:ext cx="7003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VIP: superbelangrijk!</a:t>
            </a:r>
          </a:p>
        </p:txBody>
      </p:sp>
    </p:spTree>
    <p:extLst>
      <p:ext uri="{BB962C8B-B14F-4D97-AF65-F5344CB8AC3E}">
        <p14:creationId xmlns:p14="http://schemas.microsoft.com/office/powerpoint/2010/main" val="3756831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Basisvoorwaarden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3538440"/>
              </p:ext>
            </p:extLst>
          </p:nvPr>
        </p:nvGraphicFramePr>
        <p:xfrm>
          <a:off x="4517447" y="888274"/>
          <a:ext cx="7674553" cy="5185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940526" y="718457"/>
            <a:ext cx="45467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 dirty="0">
                <a:solidFill>
                  <a:schemeClr val="bg1"/>
                </a:solidFill>
              </a:rPr>
              <a:t>Veiligheid: </a:t>
            </a:r>
            <a:r>
              <a:rPr lang="nl-NL" dirty="0"/>
              <a:t>kinderen moeten zich verbonden voelen met elkaar, aandacht hebben voor elkaar en om elkaar geven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1384663" y="1811604"/>
            <a:ext cx="4741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 dirty="0">
                <a:solidFill>
                  <a:schemeClr val="bg1"/>
                </a:solidFill>
              </a:rPr>
              <a:t>Invloed: </a:t>
            </a:r>
            <a:r>
              <a:rPr lang="nl-NL" dirty="0"/>
              <a:t>kinderen moeten invloed kunnen hebben op wat er in de groep gebeurt, ze moeten er een bijdrage aan kunnen leveren. Goed luisteren naar kinderen..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80319" y="3108960"/>
            <a:ext cx="463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u="sng" dirty="0">
                <a:solidFill>
                  <a:schemeClr val="bg1"/>
                </a:solidFill>
              </a:rPr>
              <a:t>Persoonlijk contact: </a:t>
            </a:r>
            <a:r>
              <a:rPr lang="nl-NL" dirty="0"/>
              <a:t>kinderen leren in positieve en negatieve zin van elkaar. Ze inspireren elkaar, hebben steun aan de groep, communiceren met elkaar en maken vrienden</a:t>
            </a:r>
          </a:p>
        </p:txBody>
      </p:sp>
    </p:spTree>
    <p:extLst>
      <p:ext uri="{BB962C8B-B14F-4D97-AF65-F5344CB8AC3E}">
        <p14:creationId xmlns:p14="http://schemas.microsoft.com/office/powerpoint/2010/main" val="14613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A833AE48-8A9E-405E-8FFD-9A4C044A158B}"/>
              </a:ext>
            </a:extLst>
          </p:cNvPr>
          <p:cNvSpPr/>
          <p:nvPr/>
        </p:nvSpPr>
        <p:spPr>
          <a:xfrm>
            <a:off x="3048000" y="31058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hlinkClick r:id="rId2"/>
              </a:rPr>
              <a:t>https://www.schoolenveiligheid.nl/thema/visie-sociale-veiligheid/#wat-is-sociale-veiligheid</a:t>
            </a:r>
            <a:endParaRPr lang="nl-NL" dirty="0"/>
          </a:p>
          <a:p>
            <a:endParaRPr lang="nl-NL" dirty="0"/>
          </a:p>
        </p:txBody>
      </p:sp>
      <p:pic>
        <p:nvPicPr>
          <p:cNvPr id="2050" name="Picture 2" descr="Filmpje Widdonckschool Weert | Nieuws | Widdonckschool Weert">
            <a:extLst>
              <a:ext uri="{FF2B5EF4-FFF2-40B4-BE49-F238E27FC236}">
                <a16:creationId xmlns:a16="http://schemas.microsoft.com/office/drawing/2014/main" id="{20A1A3E3-40AE-405D-970B-DC01428B0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340" y="1260475"/>
            <a:ext cx="32766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620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4CE8021-4E74-4794-A0E4-ECC2D2D40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B1B493A-0A00-4A78-9179-A51DFD228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B327D4-1ABB-44EB-8BA9-1C136B153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8565C26-F31A-42A4-859E-1F38C81D1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A3EC2D-CF74-44DB-A8BD-A1698850D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1DA4A20-1DD6-463A-865B-BC58C7202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824" cy="685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2C18E5-8207-4CDA-8D1F-3399785D1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7995CCA-C661-4B85-AAC2-9D76A3B78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37014F-02CF-4051-B4DD-B0501BC1E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2" y="609600"/>
            <a:ext cx="641286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B8CA629B-6EDD-4D60-877E-F08CEB2CC4F8}"/>
              </a:ext>
            </a:extLst>
          </p:cNvPr>
          <p:cNvSpPr/>
          <p:nvPr/>
        </p:nvSpPr>
        <p:spPr>
          <a:xfrm>
            <a:off x="680321" y="753228"/>
            <a:ext cx="5584677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cap="none" spc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lt"/>
                <a:ea typeface="+mj-ea"/>
                <a:cs typeface="+mj-cs"/>
              </a:rPr>
              <a:t>Veilig Pedagogisch Klimaat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100C9ED-4B59-4A55-9A49-AED52060E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1"/>
            <a:ext cx="6409944" cy="258395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89DF528-0853-4A00-B8DC-A66B94BA9AA3}"/>
              </a:ext>
            </a:extLst>
          </p:cNvPr>
          <p:cNvSpPr txBox="1"/>
          <p:nvPr/>
        </p:nvSpPr>
        <p:spPr>
          <a:xfrm>
            <a:off x="680321" y="2336873"/>
            <a:ext cx="5104843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Dit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is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een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belangrijk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begrip in het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onderwijs</a:t>
            </a: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Je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moet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weten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wat het is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hoe je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eraan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kunt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werken</a:t>
            </a: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marL="34290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Wat is het?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Pedagogisch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betekent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: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opvoeding</a:t>
            </a: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Je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hebt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een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goed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opvoedingsklimaat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nodig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in je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klas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,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zodat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de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kinderen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kunnen</a:t>
            </a:r>
            <a:r>
              <a:rPr lang="en-US" sz="2000" dirty="0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 </a:t>
            </a:r>
            <a:r>
              <a:rPr lang="en-US" sz="2000" dirty="0" err="1">
                <a:effectLst>
                  <a:outerShdw blurRad="228600" algn="ctr" rotWithShape="0">
                    <a:prstClr val="black">
                      <a:alpha val="53000"/>
                    </a:prstClr>
                  </a:outerShdw>
                </a:effectLst>
              </a:rPr>
              <a:t>leren</a:t>
            </a: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2000" dirty="0">
              <a:effectLst>
                <a:outerShdw blurRad="228600" algn="ctr" rotWithShape="0">
                  <a:prstClr val="black">
                    <a:alpha val="53000"/>
                  </a:prst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09BAAAD-6CE7-413C-9BB1-497788C84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163" y="642795"/>
            <a:ext cx="4812406" cy="557512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164D4E5-036D-4A48-B4D6-C73EDDC8BF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5058" y="955591"/>
            <a:ext cx="3816168" cy="494002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6960552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959</Words>
  <Application>Microsoft Office PowerPoint</Application>
  <PresentationFormat>Breedbeeld</PresentationFormat>
  <Paragraphs>154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Berlijn</vt:lpstr>
      <vt:lpstr>ontwikkelingspsychologie</vt:lpstr>
      <vt:lpstr>Deze periode OPS</vt:lpstr>
      <vt:lpstr>planning</vt:lpstr>
      <vt:lpstr>Klassenmanagement </vt:lpstr>
      <vt:lpstr>PowerPoint-presentatie</vt:lpstr>
      <vt:lpstr>Sfeer in de groep: Veilig Pedagogisch Klimaat</vt:lpstr>
      <vt:lpstr>Basisvoorwaarden</vt:lpstr>
      <vt:lpstr>PowerPoint-presentatie</vt:lpstr>
      <vt:lpstr>PowerPoint-presentatie</vt:lpstr>
      <vt:lpstr>PowerPoint-presentatie</vt:lpstr>
      <vt:lpstr>VPK via Relatie</vt:lpstr>
      <vt:lpstr>VPK door een goede sfeer te creëren</vt:lpstr>
      <vt:lpstr>Een veilig pedagogisch klimaat: wat is dat?</vt:lpstr>
      <vt:lpstr>Pedagogisch klimaat</vt:lpstr>
      <vt:lpstr>Downloaden / lezen oefenexamens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ontwikkelingspsychologie</dc:title>
  <dc:creator>Laura Beeftink</dc:creator>
  <cp:lastModifiedBy>Laura Beeftink</cp:lastModifiedBy>
  <cp:revision>11</cp:revision>
  <dcterms:created xsi:type="dcterms:W3CDTF">2021-08-23T11:19:27Z</dcterms:created>
  <dcterms:modified xsi:type="dcterms:W3CDTF">2021-08-24T07:25:12Z</dcterms:modified>
</cp:coreProperties>
</file>